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2"/>
  </p:notesMasterIdLst>
  <p:sldIdLst>
    <p:sldId id="256" r:id="rId2"/>
    <p:sldId id="257" r:id="rId3"/>
    <p:sldId id="262" r:id="rId4"/>
    <p:sldId id="263" r:id="rId5"/>
    <p:sldId id="261" r:id="rId6"/>
    <p:sldId id="258" r:id="rId7"/>
    <p:sldId id="259" r:id="rId8"/>
    <p:sldId id="260"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B8636A-F12E-483A-AC28-2FB550169888}" type="datetimeFigureOut">
              <a:rPr lang="en-US" smtClean="0"/>
              <a:t>1/20/2021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528F91-5E45-47DC-A48F-C93BDB6CE1AD}" type="slidenum">
              <a:rPr lang="en-US" smtClean="0"/>
              <a:t>‹#›</a:t>
            </a:fld>
            <a:endParaRPr lang="en-US"/>
          </a:p>
        </p:txBody>
      </p:sp>
    </p:spTree>
    <p:extLst>
      <p:ext uri="{BB962C8B-B14F-4D97-AF65-F5344CB8AC3E}">
        <p14:creationId xmlns:p14="http://schemas.microsoft.com/office/powerpoint/2010/main" val="1523029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Financial</a:t>
            </a:r>
            <a:r>
              <a:rPr lang="en-US" baseline="0" dirty="0" smtClean="0"/>
              <a:t> market refers to a marketplace that provides an avenue for the sale and purchase of bonds, stocks, foreign exchange as well as derivatives (</a:t>
            </a:r>
            <a:r>
              <a:rPr lang="en-US" dirty="0" err="1" smtClean="0"/>
              <a:t>Bilan</a:t>
            </a:r>
            <a:r>
              <a:rPr lang="en-US" dirty="0" smtClean="0"/>
              <a:t>, </a:t>
            </a:r>
            <a:r>
              <a:rPr lang="en-US" dirty="0" err="1" smtClean="0"/>
              <a:t>Degryse</a:t>
            </a:r>
            <a:r>
              <a:rPr lang="en-US" dirty="0" smtClean="0"/>
              <a:t>, </a:t>
            </a:r>
            <a:r>
              <a:rPr lang="en-US" dirty="0" err="1" smtClean="0"/>
              <a:t>O'Flynn</a:t>
            </a:r>
            <a:r>
              <a:rPr lang="en-US" dirty="0" smtClean="0"/>
              <a:t>, &amp; </a:t>
            </a:r>
            <a:r>
              <a:rPr lang="en-US" dirty="0" err="1" smtClean="0"/>
              <a:t>Ongena</a:t>
            </a:r>
            <a:r>
              <a:rPr lang="en-US" dirty="0" smtClean="0"/>
              <a:t>, 2019</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92528F91-5E45-47DC-A48F-C93BDB6CE1AD}" type="slidenum">
              <a:rPr lang="en-US" smtClean="0"/>
              <a:t>2</a:t>
            </a:fld>
            <a:endParaRPr lang="en-US"/>
          </a:p>
        </p:txBody>
      </p:sp>
    </p:spTree>
    <p:extLst>
      <p:ext uri="{BB962C8B-B14F-4D97-AF65-F5344CB8AC3E}">
        <p14:creationId xmlns:p14="http://schemas.microsoft.com/office/powerpoint/2010/main" val="2308810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bond market brings to the consumers debt securities. These debt securities are used by companies that are publicly traded and the government (</a:t>
            </a:r>
            <a:r>
              <a:rPr lang="en-US" dirty="0" err="1" smtClean="0"/>
              <a:t>Bilan</a:t>
            </a:r>
            <a:r>
              <a:rPr lang="en-US" dirty="0" smtClean="0"/>
              <a:t> &amp; </a:t>
            </a:r>
            <a:r>
              <a:rPr lang="en-US" dirty="0" err="1" smtClean="0"/>
              <a:t>Ongena</a:t>
            </a:r>
            <a:r>
              <a:rPr lang="en-US" dirty="0" smtClean="0"/>
              <a:t>, et al., 2019 ). Once</a:t>
            </a:r>
            <a:r>
              <a:rPr lang="en-US" baseline="0" dirty="0" smtClean="0"/>
              <a:t> the state or the publicly traded companies realize profits from these dealings, they can be used for expansion and settling of public debts respectively.</a:t>
            </a:r>
            <a:endParaRPr lang="en-US" dirty="0"/>
          </a:p>
        </p:txBody>
      </p:sp>
      <p:sp>
        <p:nvSpPr>
          <p:cNvPr id="4" name="Slide Number Placeholder 3"/>
          <p:cNvSpPr>
            <a:spLocks noGrp="1"/>
          </p:cNvSpPr>
          <p:nvPr>
            <p:ph type="sldNum" sz="quarter" idx="10"/>
          </p:nvPr>
        </p:nvSpPr>
        <p:spPr/>
        <p:txBody>
          <a:bodyPr/>
          <a:lstStyle/>
          <a:p>
            <a:fld id="{92528F91-5E45-47DC-A48F-C93BDB6CE1AD}" type="slidenum">
              <a:rPr lang="en-US" smtClean="0"/>
              <a:t>3</a:t>
            </a:fld>
            <a:endParaRPr lang="en-US"/>
          </a:p>
        </p:txBody>
      </p:sp>
    </p:spTree>
    <p:extLst>
      <p:ext uri="{BB962C8B-B14F-4D97-AF65-F5344CB8AC3E}">
        <p14:creationId xmlns:p14="http://schemas.microsoft.com/office/powerpoint/2010/main" val="1368143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Derivatives are complicated financial products which</a:t>
            </a:r>
            <a:r>
              <a:rPr lang="en-US" baseline="0" dirty="0" smtClean="0"/>
              <a:t> base their value on underlying assets. They are used by sophisticated investors and hedge funds to magnify their potential gains. The foreign exchange markets affects the exchange rates of the various currencies (</a:t>
            </a:r>
            <a:r>
              <a:rPr lang="en-US" dirty="0" smtClean="0"/>
              <a:t>Bailey, 2005</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92528F91-5E45-47DC-A48F-C93BDB6CE1AD}" type="slidenum">
              <a:rPr lang="en-US" smtClean="0"/>
              <a:t>4</a:t>
            </a:fld>
            <a:endParaRPr lang="en-US"/>
          </a:p>
        </p:txBody>
      </p:sp>
    </p:spTree>
    <p:extLst>
      <p:ext uri="{BB962C8B-B14F-4D97-AF65-F5344CB8AC3E}">
        <p14:creationId xmlns:p14="http://schemas.microsoft.com/office/powerpoint/2010/main" val="1118355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stock market is a market</a:t>
            </a:r>
            <a:r>
              <a:rPr lang="en-US" baseline="0" dirty="0" smtClean="0"/>
              <a:t> place that facilitates issuing, buying and selling of stocks. These stocks which are issued by the publicly traded companies enables fractional ownership in a company. stock market specializes in issuing, buying and selling of stocks. </a:t>
            </a:r>
            <a:endParaRPr lang="en-US" dirty="0" smtClean="0"/>
          </a:p>
          <a:p>
            <a:endParaRPr lang="en-US" dirty="0"/>
          </a:p>
        </p:txBody>
      </p:sp>
      <p:sp>
        <p:nvSpPr>
          <p:cNvPr id="4" name="Slide Number Placeholder 3"/>
          <p:cNvSpPr>
            <a:spLocks noGrp="1"/>
          </p:cNvSpPr>
          <p:nvPr>
            <p:ph type="sldNum" sz="quarter" idx="10"/>
          </p:nvPr>
        </p:nvSpPr>
        <p:spPr/>
        <p:txBody>
          <a:bodyPr/>
          <a:lstStyle/>
          <a:p>
            <a:fld id="{92528F91-5E45-47DC-A48F-C93BDB6CE1AD}" type="slidenum">
              <a:rPr lang="en-US" smtClean="0"/>
              <a:t>5</a:t>
            </a:fld>
            <a:endParaRPr lang="en-US"/>
          </a:p>
        </p:txBody>
      </p:sp>
    </p:spTree>
    <p:extLst>
      <p:ext uri="{BB962C8B-B14F-4D97-AF65-F5344CB8AC3E}">
        <p14:creationId xmlns:p14="http://schemas.microsoft.com/office/powerpoint/2010/main" val="1955439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different types of bonds within the US economy which are municipal</a:t>
            </a:r>
            <a:r>
              <a:rPr lang="en-US" baseline="0" dirty="0" smtClean="0"/>
              <a:t> bonds, corporate bonds and treasury bonds. The bond market assists in providing liquidity that is used to keep the US economy functioning smoothly. For instance, whenever the price of the T-bond reduces, yield increase in order to compensate. Also, whenever the value of the treasury bond decreased, the value of the dollar declines. The price of the import rises and this could lead to inflation. When the dollar value increases against the other currencies, imports tend to be highly priced and this could possibly lead to inflation in the global economy (</a:t>
            </a:r>
            <a:r>
              <a:rPr lang="en-US" dirty="0" err="1" smtClean="0"/>
              <a:t>Bilan</a:t>
            </a:r>
            <a:r>
              <a:rPr lang="en-US" dirty="0" smtClean="0"/>
              <a:t>,</a:t>
            </a:r>
            <a:r>
              <a:rPr lang="en-US" baseline="0" dirty="0" smtClean="0"/>
              <a:t> </a:t>
            </a:r>
            <a:r>
              <a:rPr lang="en-US" dirty="0" smtClean="0"/>
              <a:t>&amp; </a:t>
            </a:r>
            <a:r>
              <a:rPr lang="en-US" dirty="0" err="1" smtClean="0"/>
              <a:t>Ongena</a:t>
            </a:r>
            <a:r>
              <a:rPr lang="en-US" dirty="0" smtClean="0"/>
              <a:t>, et al., 2019 </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92528F91-5E45-47DC-A48F-C93BDB6CE1AD}" type="slidenum">
              <a:rPr lang="en-US" smtClean="0"/>
              <a:t>6</a:t>
            </a:fld>
            <a:endParaRPr lang="en-US"/>
          </a:p>
        </p:txBody>
      </p:sp>
    </p:spTree>
    <p:extLst>
      <p:ext uri="{BB962C8B-B14F-4D97-AF65-F5344CB8AC3E}">
        <p14:creationId xmlns:p14="http://schemas.microsoft.com/office/powerpoint/2010/main" val="2784921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Stock markets offers</a:t>
            </a:r>
            <a:r>
              <a:rPr lang="en-US" baseline="0" dirty="0" smtClean="0"/>
              <a:t> the businesses an opportunity to raise large amount of cash in order to pay for expansion. These stocks are sold to the investors through transaction by the brokers. Once a company increases its earnings within a certain trading period, its investors earns increased earnings (</a:t>
            </a:r>
            <a:r>
              <a:rPr lang="en-US" dirty="0" err="1" smtClean="0"/>
              <a:t>Kettell</a:t>
            </a:r>
            <a:r>
              <a:rPr lang="en-US" dirty="0" smtClean="0"/>
              <a:t>, 2002</a:t>
            </a:r>
            <a:r>
              <a:rPr lang="en-US" baseline="0" dirty="0" smtClean="0"/>
              <a:t>). The increased earnings enables the US economy to expand. Also, once these companies have expanded, they can decide to open some other satellite offices across the world thus enabling the global economy to grow.</a:t>
            </a:r>
            <a:endParaRPr lang="en-US" dirty="0"/>
          </a:p>
        </p:txBody>
      </p:sp>
      <p:sp>
        <p:nvSpPr>
          <p:cNvPr id="4" name="Slide Number Placeholder 3"/>
          <p:cNvSpPr>
            <a:spLocks noGrp="1"/>
          </p:cNvSpPr>
          <p:nvPr>
            <p:ph type="sldNum" sz="quarter" idx="10"/>
          </p:nvPr>
        </p:nvSpPr>
        <p:spPr/>
        <p:txBody>
          <a:bodyPr/>
          <a:lstStyle/>
          <a:p>
            <a:fld id="{92528F91-5E45-47DC-A48F-C93BDB6CE1AD}" type="slidenum">
              <a:rPr lang="en-US" smtClean="0"/>
              <a:t>7</a:t>
            </a:fld>
            <a:endParaRPr lang="en-US"/>
          </a:p>
        </p:txBody>
      </p:sp>
    </p:spTree>
    <p:extLst>
      <p:ext uri="{BB962C8B-B14F-4D97-AF65-F5344CB8AC3E}">
        <p14:creationId xmlns:p14="http://schemas.microsoft.com/office/powerpoint/2010/main" val="3052228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derivative market helps by providing the hedging funds which are used</a:t>
            </a:r>
            <a:r>
              <a:rPr lang="en-US" baseline="0" dirty="0" smtClean="0"/>
              <a:t> by banks to determine the availability of credit to customers. the hedging funds helps in dealing with risks stemming from the movement of the interest rates and those of the currency (</a:t>
            </a:r>
            <a:r>
              <a:rPr lang="en-US" dirty="0" err="1" smtClean="0"/>
              <a:t>Kettell</a:t>
            </a:r>
            <a:r>
              <a:rPr lang="en-US" dirty="0" smtClean="0"/>
              <a:t>, 2002</a:t>
            </a:r>
            <a:r>
              <a:rPr lang="en-US" baseline="0" dirty="0" smtClean="0"/>
              <a:t>). Therefore, the derivative market influences the rate at which the dollar exchanges for and which is used as the main currency for doing most of the international transactions. </a:t>
            </a:r>
            <a:endParaRPr lang="en-US" dirty="0"/>
          </a:p>
        </p:txBody>
      </p:sp>
      <p:sp>
        <p:nvSpPr>
          <p:cNvPr id="4" name="Slide Number Placeholder 3"/>
          <p:cNvSpPr>
            <a:spLocks noGrp="1"/>
          </p:cNvSpPr>
          <p:nvPr>
            <p:ph type="sldNum" sz="quarter" idx="10"/>
          </p:nvPr>
        </p:nvSpPr>
        <p:spPr/>
        <p:txBody>
          <a:bodyPr/>
          <a:lstStyle/>
          <a:p>
            <a:fld id="{92528F91-5E45-47DC-A48F-C93BDB6CE1AD}" type="slidenum">
              <a:rPr lang="en-US" smtClean="0"/>
              <a:t>8</a:t>
            </a:fld>
            <a:endParaRPr lang="en-US"/>
          </a:p>
        </p:txBody>
      </p:sp>
    </p:spTree>
    <p:extLst>
      <p:ext uri="{BB962C8B-B14F-4D97-AF65-F5344CB8AC3E}">
        <p14:creationId xmlns:p14="http://schemas.microsoft.com/office/powerpoint/2010/main" val="2762644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foreign exchange markets provides a marketplace where people can buy or sell currencies. Low interest rates means that products</a:t>
            </a:r>
            <a:r>
              <a:rPr lang="en-US" baseline="0" dirty="0" smtClean="0"/>
              <a:t> or services offered within the US market will not be that expensive and will therefore lead to increased trading within and beyond the US economy (</a:t>
            </a:r>
            <a:r>
              <a:rPr lang="en-US" dirty="0" err="1" smtClean="0"/>
              <a:t>Kettell</a:t>
            </a:r>
            <a:r>
              <a:rPr lang="en-US" dirty="0" smtClean="0"/>
              <a:t>, 2002</a:t>
            </a:r>
            <a:r>
              <a:rPr lang="en-US" baseline="0" dirty="0" smtClean="0"/>
              <a:t>). On the other hand, high exchange rates will mean that products or services offered within the US market or economy will be expensive and this will drive away customers. </a:t>
            </a:r>
            <a:endParaRPr lang="en-US" dirty="0"/>
          </a:p>
        </p:txBody>
      </p:sp>
      <p:sp>
        <p:nvSpPr>
          <p:cNvPr id="4" name="Slide Number Placeholder 3"/>
          <p:cNvSpPr>
            <a:spLocks noGrp="1"/>
          </p:cNvSpPr>
          <p:nvPr>
            <p:ph type="sldNum" sz="quarter" idx="10"/>
          </p:nvPr>
        </p:nvSpPr>
        <p:spPr/>
        <p:txBody>
          <a:bodyPr/>
          <a:lstStyle/>
          <a:p>
            <a:fld id="{92528F91-5E45-47DC-A48F-C93BDB6CE1AD}" type="slidenum">
              <a:rPr lang="en-US" smtClean="0"/>
              <a:t>9</a:t>
            </a:fld>
            <a:endParaRPr lang="en-US"/>
          </a:p>
        </p:txBody>
      </p:sp>
    </p:spTree>
    <p:extLst>
      <p:ext uri="{BB962C8B-B14F-4D97-AF65-F5344CB8AC3E}">
        <p14:creationId xmlns:p14="http://schemas.microsoft.com/office/powerpoint/2010/main" val="1421560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77D944C-AA71-4A87-A180-B45B08B136F4}"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699269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7D944C-AA71-4A87-A180-B45B08B136F4}"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2993526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7D944C-AA71-4A87-A180-B45B08B136F4}"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2344473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7D944C-AA71-4A87-A180-B45B08B136F4}" type="datetimeFigureOut">
              <a:rPr lang="en-US" smtClean="0"/>
              <a:t>1/20/2021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3808960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7D944C-AA71-4A87-A180-B45B08B136F4}" type="datetimeFigureOut">
              <a:rPr lang="en-US" smtClean="0"/>
              <a:t>1/20/2021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4005464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7D944C-AA71-4A87-A180-B45B08B136F4}" type="datetimeFigureOut">
              <a:rPr lang="en-US" smtClean="0"/>
              <a:t>1/20/2021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3644129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7D944C-AA71-4A87-A180-B45B08B136F4}" type="datetimeFigureOut">
              <a:rPr lang="en-US" smtClean="0"/>
              <a:t>1/20/2021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2186321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7D944C-AA71-4A87-A180-B45B08B136F4}" type="datetimeFigureOut">
              <a:rPr lang="en-US" smtClean="0"/>
              <a:t>1/20/2021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2154287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674167-D89C-4C92-8D17-3486E44A9503}" type="slidenum">
              <a:rPr lang="en-US" smtClean="0"/>
              <a:t>‹#›</a:t>
            </a:fld>
            <a:endParaRPr lang="en-US"/>
          </a:p>
        </p:txBody>
      </p:sp>
      <p:sp>
        <p:nvSpPr>
          <p:cNvPr id="5" name="Date Placeholder 4"/>
          <p:cNvSpPr>
            <a:spLocks noGrp="1"/>
          </p:cNvSpPr>
          <p:nvPr>
            <p:ph type="dt" sz="half" idx="10"/>
          </p:nvPr>
        </p:nvSpPr>
        <p:spPr/>
        <p:txBody>
          <a:bodyPr/>
          <a:lstStyle/>
          <a:p>
            <a:fld id="{877D944C-AA71-4A87-A180-B45B08B136F4}" type="datetimeFigureOut">
              <a:rPr lang="en-US" smtClean="0"/>
              <a:t>1/20/2021</a:t>
            </a:fld>
            <a:endParaRPr lang="en-US"/>
          </a:p>
        </p:txBody>
      </p:sp>
    </p:spTree>
    <p:extLst>
      <p:ext uri="{BB962C8B-B14F-4D97-AF65-F5344CB8AC3E}">
        <p14:creationId xmlns:p14="http://schemas.microsoft.com/office/powerpoint/2010/main" val="2277954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7D944C-AA71-4A87-A180-B45B08B136F4}"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132588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7D944C-AA71-4A87-A180-B45B08B136F4}"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74167-D89C-4C92-8D17-3486E44A950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41354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7D944C-AA71-4A87-A180-B45B08B136F4}"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1643935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7D944C-AA71-4A87-A180-B45B08B136F4}"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74167-D89C-4C92-8D17-3486E44A950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010396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7D944C-AA71-4A87-A180-B45B08B136F4}"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3111457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7D944C-AA71-4A87-A180-B45B08B136F4}"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28273582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7D944C-AA71-4A87-A180-B45B08B136F4}"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74167-D89C-4C92-8D17-3486E44A9503}" type="slidenum">
              <a:rPr lang="en-US" smtClean="0"/>
              <a:t>‹#›</a:t>
            </a:fld>
            <a:endParaRPr lang="en-US"/>
          </a:p>
        </p:txBody>
      </p:sp>
    </p:spTree>
    <p:extLst>
      <p:ext uri="{BB962C8B-B14F-4D97-AF65-F5344CB8AC3E}">
        <p14:creationId xmlns:p14="http://schemas.microsoft.com/office/powerpoint/2010/main" val="2640008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77D944C-AA71-4A87-A180-B45B08B136F4}" type="datetimeFigureOut">
              <a:rPr lang="en-US" smtClean="0"/>
              <a:t>1/20/2021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674167-D89C-4C92-8D17-3486E44A9503}" type="slidenum">
              <a:rPr lang="en-US" smtClean="0"/>
              <a:t>‹#›</a:t>
            </a:fld>
            <a:endParaRPr lang="en-US"/>
          </a:p>
        </p:txBody>
      </p:sp>
    </p:spTree>
    <p:extLst>
      <p:ext uri="{BB962C8B-B14F-4D97-AF65-F5344CB8AC3E}">
        <p14:creationId xmlns:p14="http://schemas.microsoft.com/office/powerpoint/2010/main" val="413852269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404534"/>
            <a:ext cx="7766936" cy="988023"/>
          </a:xfrm>
        </p:spPr>
        <p:txBody>
          <a:bodyPr>
            <a:normAutofit fontScale="90000"/>
          </a:bodyPr>
          <a:lstStyle/>
          <a:p>
            <a:r>
              <a:rPr lang="en-US" dirty="0" smtClean="0"/>
              <a:t>Influence of Financial Markets on the U.S. Economy</a:t>
            </a:r>
            <a:endParaRPr lang="en-US" dirty="0"/>
          </a:p>
        </p:txBody>
      </p:sp>
      <p:sp>
        <p:nvSpPr>
          <p:cNvPr id="3" name="Subtitle 2"/>
          <p:cNvSpPr>
            <a:spLocks noGrp="1"/>
          </p:cNvSpPr>
          <p:nvPr>
            <p:ph type="subTitle" idx="1"/>
          </p:nvPr>
        </p:nvSpPr>
        <p:spPr>
          <a:xfrm>
            <a:off x="1524000" y="3602038"/>
            <a:ext cx="3392557" cy="1655762"/>
          </a:xfrm>
        </p:spPr>
        <p:txBody>
          <a:bodyPr>
            <a:normAutofit/>
          </a:bodyPr>
          <a:lstStyle/>
          <a:p>
            <a:pPr algn="l"/>
            <a:r>
              <a:rPr lang="en-US" dirty="0" smtClean="0"/>
              <a:t>Name:</a:t>
            </a:r>
          </a:p>
          <a:p>
            <a:pPr algn="l"/>
            <a:r>
              <a:rPr lang="en-US" dirty="0" smtClean="0"/>
              <a:t>Tutor:</a:t>
            </a:r>
          </a:p>
          <a:p>
            <a:pPr algn="l"/>
            <a:r>
              <a:rPr lang="en-US" dirty="0" smtClean="0"/>
              <a:t>Course:</a:t>
            </a:r>
          </a:p>
          <a:p>
            <a:pPr algn="l"/>
            <a:r>
              <a:rPr lang="en-US" dirty="0" smtClean="0"/>
              <a:t>Date:</a:t>
            </a:r>
            <a:endParaRPr lang="en-US" dirty="0"/>
          </a:p>
        </p:txBody>
      </p:sp>
      <p:pic>
        <p:nvPicPr>
          <p:cNvPr id="4" name="Picture 3"/>
          <p:cNvPicPr>
            <a:picLocks noChangeAspect="1"/>
          </p:cNvPicPr>
          <p:nvPr/>
        </p:nvPicPr>
        <p:blipFill>
          <a:blip r:embed="rId2"/>
          <a:stretch>
            <a:fillRect/>
          </a:stretch>
        </p:blipFill>
        <p:spPr>
          <a:xfrm>
            <a:off x="5075582" y="3509963"/>
            <a:ext cx="7116417" cy="3255962"/>
          </a:xfrm>
          <a:prstGeom prst="rect">
            <a:avLst/>
          </a:prstGeom>
        </p:spPr>
      </p:pic>
    </p:spTree>
    <p:extLst>
      <p:ext uri="{BB962C8B-B14F-4D97-AF65-F5344CB8AC3E}">
        <p14:creationId xmlns:p14="http://schemas.microsoft.com/office/powerpoint/2010/main" val="3469583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a:t>
            </a:r>
            <a:r>
              <a:rPr lang="en-US" dirty="0" smtClean="0"/>
              <a:t>verview </a:t>
            </a:r>
            <a:endParaRPr lang="en-US" dirty="0"/>
          </a:p>
        </p:txBody>
      </p:sp>
      <p:sp>
        <p:nvSpPr>
          <p:cNvPr id="3" name="Content Placeholder 2"/>
          <p:cNvSpPr>
            <a:spLocks noGrp="1"/>
          </p:cNvSpPr>
          <p:nvPr>
            <p:ph idx="1"/>
          </p:nvPr>
        </p:nvSpPr>
        <p:spPr>
          <a:xfrm>
            <a:off x="838200" y="1825625"/>
            <a:ext cx="3773557" cy="4351338"/>
          </a:xfrm>
        </p:spPr>
        <p:txBody>
          <a:bodyPr/>
          <a:lstStyle/>
          <a:p>
            <a:r>
              <a:rPr lang="en-US" dirty="0" smtClean="0"/>
              <a:t>Financial markets </a:t>
            </a:r>
            <a:r>
              <a:rPr lang="en-US" dirty="0" smtClean="0"/>
              <a:t>allow individuals to transact financial instrument. </a:t>
            </a:r>
            <a:endParaRPr lang="en-US" dirty="0" smtClean="0"/>
          </a:p>
          <a:p>
            <a:r>
              <a:rPr lang="en-US" dirty="0" smtClean="0"/>
              <a:t>Types of Financial markets:</a:t>
            </a:r>
          </a:p>
          <a:p>
            <a:pPr>
              <a:buFont typeface="Wingdings" panose="05000000000000000000" pitchFamily="2" charset="2"/>
              <a:buChar char="Ø"/>
            </a:pPr>
            <a:r>
              <a:rPr lang="en-US" dirty="0" smtClean="0"/>
              <a:t>Bonds.</a:t>
            </a:r>
          </a:p>
          <a:p>
            <a:pPr>
              <a:buFont typeface="Wingdings" panose="05000000000000000000" pitchFamily="2" charset="2"/>
              <a:buChar char="Ø"/>
            </a:pPr>
            <a:r>
              <a:rPr lang="en-US" dirty="0" smtClean="0"/>
              <a:t>Stocks.</a:t>
            </a:r>
          </a:p>
          <a:p>
            <a:pPr>
              <a:buFont typeface="Wingdings" panose="05000000000000000000" pitchFamily="2" charset="2"/>
              <a:buChar char="Ø"/>
            </a:pPr>
            <a:r>
              <a:rPr lang="en-US" dirty="0" smtClean="0"/>
              <a:t>Foreign exchange</a:t>
            </a:r>
          </a:p>
          <a:p>
            <a:pPr>
              <a:buFont typeface="Wingdings" panose="05000000000000000000" pitchFamily="2" charset="2"/>
              <a:buChar char="Ø"/>
            </a:pPr>
            <a:r>
              <a:rPr lang="en-US" dirty="0" smtClean="0"/>
              <a:t>derivatives</a:t>
            </a:r>
            <a:endParaRPr lang="en-US" dirty="0"/>
          </a:p>
        </p:txBody>
      </p:sp>
      <p:pic>
        <p:nvPicPr>
          <p:cNvPr id="4" name="Picture 3"/>
          <p:cNvPicPr>
            <a:picLocks noChangeAspect="1"/>
          </p:cNvPicPr>
          <p:nvPr/>
        </p:nvPicPr>
        <p:blipFill>
          <a:blip r:embed="rId3"/>
          <a:stretch>
            <a:fillRect/>
          </a:stretch>
        </p:blipFill>
        <p:spPr>
          <a:xfrm>
            <a:off x="5140036" y="1825625"/>
            <a:ext cx="6213763" cy="4351338"/>
          </a:xfrm>
          <a:prstGeom prst="rect">
            <a:avLst/>
          </a:prstGeom>
        </p:spPr>
      </p:pic>
    </p:spTree>
    <p:extLst>
      <p:ext uri="{BB962C8B-B14F-4D97-AF65-F5344CB8AC3E}">
        <p14:creationId xmlns:p14="http://schemas.microsoft.com/office/powerpoint/2010/main" val="1362647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Specialization in the Bonds Market</a:t>
            </a:r>
            <a:endParaRPr lang="en-US" dirty="0"/>
          </a:p>
        </p:txBody>
      </p:sp>
      <p:sp>
        <p:nvSpPr>
          <p:cNvPr id="3" name="Content Placeholder 2"/>
          <p:cNvSpPr>
            <a:spLocks noGrp="1"/>
          </p:cNvSpPr>
          <p:nvPr>
            <p:ph idx="1"/>
          </p:nvPr>
        </p:nvSpPr>
        <p:spPr>
          <a:xfrm>
            <a:off x="838200" y="1825625"/>
            <a:ext cx="5032513" cy="4351338"/>
          </a:xfrm>
        </p:spPr>
        <p:txBody>
          <a:bodyPr>
            <a:normAutofit/>
          </a:bodyPr>
          <a:lstStyle/>
          <a:p>
            <a:r>
              <a:rPr lang="en-US" dirty="0" smtClean="0"/>
              <a:t>Bond market brings to the customers debt securities.</a:t>
            </a:r>
          </a:p>
          <a:p>
            <a:r>
              <a:rPr lang="en-US" dirty="0" smtClean="0"/>
              <a:t>Debt </a:t>
            </a:r>
            <a:r>
              <a:rPr lang="en-US" dirty="0" smtClean="0"/>
              <a:t>securities </a:t>
            </a:r>
            <a:r>
              <a:rPr lang="en-US" dirty="0" smtClean="0"/>
              <a:t>are broadly classified as corporate or government backed</a:t>
            </a:r>
            <a:endParaRPr lang="en-US" dirty="0" smtClean="0"/>
          </a:p>
          <a:p>
            <a:r>
              <a:rPr lang="en-US" dirty="0" smtClean="0"/>
              <a:t>The instrument provides an alternative of accessing expansion funds for the companies.</a:t>
            </a:r>
            <a:endParaRPr lang="en-US" dirty="0" smtClean="0"/>
          </a:p>
          <a:p>
            <a:r>
              <a:rPr lang="en-US" dirty="0" smtClean="0"/>
              <a:t>Through bonds government can finance development or settle debt</a:t>
            </a:r>
            <a:r>
              <a:rPr lang="en-US" dirty="0" smtClean="0"/>
              <a:t>.</a:t>
            </a:r>
            <a:endParaRPr lang="en-US" dirty="0" smtClean="0"/>
          </a:p>
          <a:p>
            <a:endParaRPr lang="en-US" dirty="0"/>
          </a:p>
        </p:txBody>
      </p:sp>
      <p:pic>
        <p:nvPicPr>
          <p:cNvPr id="4" name="Picture 3"/>
          <p:cNvPicPr>
            <a:picLocks noChangeAspect="1"/>
          </p:cNvPicPr>
          <p:nvPr/>
        </p:nvPicPr>
        <p:blipFill>
          <a:blip r:embed="rId3"/>
          <a:stretch>
            <a:fillRect/>
          </a:stretch>
        </p:blipFill>
        <p:spPr>
          <a:xfrm>
            <a:off x="5870713" y="1825625"/>
            <a:ext cx="5483087" cy="4351338"/>
          </a:xfrm>
          <a:prstGeom prst="rect">
            <a:avLst/>
          </a:prstGeom>
        </p:spPr>
      </p:pic>
    </p:spTree>
    <p:extLst>
      <p:ext uri="{BB962C8B-B14F-4D97-AF65-F5344CB8AC3E}">
        <p14:creationId xmlns:p14="http://schemas.microsoft.com/office/powerpoint/2010/main" val="3755358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Specialization in the Derivative and Foreign Exchange  Market</a:t>
            </a:r>
            <a:endParaRPr lang="en-US" dirty="0"/>
          </a:p>
        </p:txBody>
      </p:sp>
      <p:sp>
        <p:nvSpPr>
          <p:cNvPr id="3" name="Content Placeholder 2"/>
          <p:cNvSpPr>
            <a:spLocks noGrp="1"/>
          </p:cNvSpPr>
          <p:nvPr>
            <p:ph idx="1"/>
          </p:nvPr>
        </p:nvSpPr>
        <p:spPr>
          <a:xfrm>
            <a:off x="838200" y="1825625"/>
            <a:ext cx="4608443" cy="4351338"/>
          </a:xfrm>
        </p:spPr>
        <p:txBody>
          <a:bodyPr/>
          <a:lstStyle/>
          <a:p>
            <a:r>
              <a:rPr lang="en-US" dirty="0" smtClean="0"/>
              <a:t>The derivative markets specializes in underlying assets and financial derivatives.</a:t>
            </a:r>
          </a:p>
          <a:p>
            <a:r>
              <a:rPr lang="en-US" dirty="0" smtClean="0"/>
              <a:t>Foreign exchange market specializes in currency exchange.</a:t>
            </a:r>
            <a:endParaRPr lang="en-US" dirty="0"/>
          </a:p>
        </p:txBody>
      </p:sp>
      <p:pic>
        <p:nvPicPr>
          <p:cNvPr id="2050" name="Picture 2" descr="Different Types of Derivative Markets - YouT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6643" y="1825625"/>
            <a:ext cx="642987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876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Specialization of the Stock Markets</a:t>
            </a:r>
            <a:endParaRPr lang="en-US" dirty="0"/>
          </a:p>
        </p:txBody>
      </p:sp>
      <p:sp>
        <p:nvSpPr>
          <p:cNvPr id="3" name="Content Placeholder 2"/>
          <p:cNvSpPr>
            <a:spLocks noGrp="1"/>
          </p:cNvSpPr>
          <p:nvPr>
            <p:ph idx="1"/>
          </p:nvPr>
        </p:nvSpPr>
        <p:spPr>
          <a:xfrm>
            <a:off x="838200" y="1825625"/>
            <a:ext cx="4581939" cy="4351338"/>
          </a:xfrm>
        </p:spPr>
        <p:txBody>
          <a:bodyPr>
            <a:normAutofit/>
          </a:bodyPr>
          <a:lstStyle/>
          <a:p>
            <a:r>
              <a:rPr lang="en-US" dirty="0" smtClean="0"/>
              <a:t>Stock market facilitates issuing, buying and selling of stocks.</a:t>
            </a:r>
          </a:p>
          <a:p>
            <a:r>
              <a:rPr lang="en-US" dirty="0" smtClean="0"/>
              <a:t>Represents fractional ownership in a company.</a:t>
            </a:r>
          </a:p>
          <a:p>
            <a:r>
              <a:rPr lang="en-US" dirty="0" smtClean="0"/>
              <a:t>Investors buy and sell ownership of such invisible assets. </a:t>
            </a:r>
          </a:p>
          <a:p>
            <a:r>
              <a:rPr lang="en-US" dirty="0" smtClean="0"/>
              <a:t>Stock market specializes in provision stocks which provides capital and investment income.</a:t>
            </a:r>
          </a:p>
          <a:p>
            <a:endParaRPr lang="en-US" dirty="0"/>
          </a:p>
        </p:txBody>
      </p:sp>
      <p:pic>
        <p:nvPicPr>
          <p:cNvPr id="4" name="Picture 3"/>
          <p:cNvPicPr>
            <a:picLocks noChangeAspect="1"/>
          </p:cNvPicPr>
          <p:nvPr/>
        </p:nvPicPr>
        <p:blipFill>
          <a:blip r:embed="rId3"/>
          <a:stretch>
            <a:fillRect/>
          </a:stretch>
        </p:blipFill>
        <p:spPr>
          <a:xfrm>
            <a:off x="5420139" y="1620044"/>
            <a:ext cx="5933662" cy="4762500"/>
          </a:xfrm>
          <a:prstGeom prst="rect">
            <a:avLst/>
          </a:prstGeom>
        </p:spPr>
      </p:pic>
    </p:spTree>
    <p:extLst>
      <p:ext uri="{BB962C8B-B14F-4D97-AF65-F5344CB8AC3E}">
        <p14:creationId xmlns:p14="http://schemas.microsoft.com/office/powerpoint/2010/main" val="3197054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 of Bonds to both the U.S. and Global Economies</a:t>
            </a:r>
            <a:endParaRPr lang="en-US" dirty="0"/>
          </a:p>
        </p:txBody>
      </p:sp>
      <p:sp>
        <p:nvSpPr>
          <p:cNvPr id="3" name="Content Placeholder 2"/>
          <p:cNvSpPr>
            <a:spLocks noGrp="1"/>
          </p:cNvSpPr>
          <p:nvPr>
            <p:ph idx="1"/>
          </p:nvPr>
        </p:nvSpPr>
        <p:spPr>
          <a:xfrm>
            <a:off x="838200" y="1825625"/>
            <a:ext cx="4767470" cy="4351338"/>
          </a:xfrm>
        </p:spPr>
        <p:txBody>
          <a:bodyPr>
            <a:normAutofit/>
          </a:bodyPr>
          <a:lstStyle/>
          <a:p>
            <a:r>
              <a:rPr lang="en-US" dirty="0" smtClean="0"/>
              <a:t>These class of bonds include:</a:t>
            </a:r>
            <a:endParaRPr lang="en-US" dirty="0" smtClean="0"/>
          </a:p>
          <a:p>
            <a:pPr lvl="1">
              <a:buFont typeface="Wingdings" panose="05000000000000000000" pitchFamily="2" charset="2"/>
              <a:buChar char="v"/>
            </a:pPr>
            <a:r>
              <a:rPr lang="en-US" dirty="0" smtClean="0"/>
              <a:t>Corporate bonds</a:t>
            </a:r>
            <a:r>
              <a:rPr lang="en-US" dirty="0" smtClean="0"/>
              <a:t>.</a:t>
            </a:r>
            <a:endParaRPr lang="en-US" dirty="0" smtClean="0"/>
          </a:p>
          <a:p>
            <a:pPr lvl="1">
              <a:buFont typeface="Wingdings" panose="05000000000000000000" pitchFamily="2" charset="2"/>
              <a:buChar char="v"/>
            </a:pPr>
            <a:r>
              <a:rPr lang="en-US" dirty="0" smtClean="0"/>
              <a:t>Municipal bonds</a:t>
            </a:r>
            <a:endParaRPr lang="en-US" dirty="0" smtClean="0"/>
          </a:p>
          <a:p>
            <a:pPr lvl="1">
              <a:buFont typeface="Wingdings" panose="05000000000000000000" pitchFamily="2" charset="2"/>
              <a:buChar char="v"/>
            </a:pPr>
            <a:r>
              <a:rPr lang="en-US" dirty="0" smtClean="0"/>
              <a:t>Treasury bonds.</a:t>
            </a:r>
          </a:p>
          <a:p>
            <a:r>
              <a:rPr lang="en-US" dirty="0" smtClean="0"/>
              <a:t>They provide some form of liquidity to keep the economy functioning smoothly.</a:t>
            </a:r>
          </a:p>
          <a:p>
            <a:r>
              <a:rPr lang="en-US" dirty="0" smtClean="0"/>
              <a:t>When Treasury bond value declines, the yields increase in order to compensate.</a:t>
            </a:r>
          </a:p>
          <a:p>
            <a:r>
              <a:rPr lang="en-US" dirty="0" smtClean="0"/>
              <a:t>When the value of the Treasury bonds declines, so does the value of the dollar.</a:t>
            </a:r>
          </a:p>
          <a:p>
            <a:r>
              <a:rPr lang="en-US" dirty="0" smtClean="0"/>
              <a:t>Prices of import rises triggering inflation.</a:t>
            </a:r>
          </a:p>
          <a:p>
            <a:endParaRPr lang="en-US" dirty="0" smtClean="0"/>
          </a:p>
          <a:p>
            <a:pPr>
              <a:buFont typeface="Wingdings" panose="05000000000000000000" pitchFamily="2" charset="2"/>
              <a:buChar char="v"/>
            </a:pPr>
            <a:endParaRPr lang="en-US" dirty="0"/>
          </a:p>
        </p:txBody>
      </p:sp>
      <p:pic>
        <p:nvPicPr>
          <p:cNvPr id="4" name="Picture 3"/>
          <p:cNvPicPr>
            <a:picLocks noChangeAspect="1"/>
          </p:cNvPicPr>
          <p:nvPr/>
        </p:nvPicPr>
        <p:blipFill>
          <a:blip r:embed="rId3"/>
          <a:stretch>
            <a:fillRect/>
          </a:stretch>
        </p:blipFill>
        <p:spPr>
          <a:xfrm>
            <a:off x="5884380" y="1825625"/>
            <a:ext cx="5469420" cy="4351338"/>
          </a:xfrm>
          <a:prstGeom prst="rect">
            <a:avLst/>
          </a:prstGeom>
        </p:spPr>
      </p:pic>
    </p:spTree>
    <p:extLst>
      <p:ext uri="{BB962C8B-B14F-4D97-AF65-F5344CB8AC3E}">
        <p14:creationId xmlns:p14="http://schemas.microsoft.com/office/powerpoint/2010/main" val="1629664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 of Stocks in the U.S. and Global Economies</a:t>
            </a:r>
            <a:endParaRPr lang="en-US" dirty="0"/>
          </a:p>
        </p:txBody>
      </p:sp>
      <p:sp>
        <p:nvSpPr>
          <p:cNvPr id="3" name="Content Placeholder 2"/>
          <p:cNvSpPr>
            <a:spLocks noGrp="1"/>
          </p:cNvSpPr>
          <p:nvPr>
            <p:ph idx="1"/>
          </p:nvPr>
        </p:nvSpPr>
        <p:spPr>
          <a:xfrm>
            <a:off x="838200" y="1825625"/>
            <a:ext cx="4687957" cy="4351338"/>
          </a:xfrm>
        </p:spPr>
        <p:txBody>
          <a:bodyPr>
            <a:normAutofit/>
          </a:bodyPr>
          <a:lstStyle/>
          <a:p>
            <a:r>
              <a:rPr lang="en-US" dirty="0" smtClean="0"/>
              <a:t>Provides platform for companies to raise large amount of cash to expand.</a:t>
            </a:r>
          </a:p>
          <a:p>
            <a:r>
              <a:rPr lang="en-US" dirty="0" smtClean="0"/>
              <a:t>Stocks are sold to investors via broker-dealers.</a:t>
            </a:r>
          </a:p>
          <a:p>
            <a:r>
              <a:rPr lang="en-US" dirty="0" smtClean="0"/>
              <a:t>The investors earn profit when the organization increases its earnings.</a:t>
            </a:r>
          </a:p>
          <a:p>
            <a:r>
              <a:rPr lang="en-US" dirty="0" smtClean="0"/>
              <a:t>Increased earnings by the organizations helps the US economy as well as the global economy to grow.</a:t>
            </a:r>
          </a:p>
          <a:p>
            <a:endParaRPr lang="en-US" dirty="0"/>
          </a:p>
        </p:txBody>
      </p:sp>
      <p:pic>
        <p:nvPicPr>
          <p:cNvPr id="4" name="Picture 3"/>
          <p:cNvPicPr>
            <a:picLocks noChangeAspect="1"/>
          </p:cNvPicPr>
          <p:nvPr/>
        </p:nvPicPr>
        <p:blipFill>
          <a:blip r:embed="rId3"/>
          <a:stretch>
            <a:fillRect/>
          </a:stretch>
        </p:blipFill>
        <p:spPr>
          <a:xfrm>
            <a:off x="5526157" y="1690688"/>
            <a:ext cx="5827643" cy="4438649"/>
          </a:xfrm>
          <a:prstGeom prst="rect">
            <a:avLst/>
          </a:prstGeom>
        </p:spPr>
      </p:pic>
    </p:spTree>
    <p:extLst>
      <p:ext uri="{BB962C8B-B14F-4D97-AF65-F5344CB8AC3E}">
        <p14:creationId xmlns:p14="http://schemas.microsoft.com/office/powerpoint/2010/main" val="3135253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 of Derivatives Market to the U.S. and Global Economies</a:t>
            </a:r>
            <a:endParaRPr lang="en-US" dirty="0"/>
          </a:p>
        </p:txBody>
      </p:sp>
      <p:sp>
        <p:nvSpPr>
          <p:cNvPr id="3" name="Content Placeholder 2"/>
          <p:cNvSpPr>
            <a:spLocks noGrp="1"/>
          </p:cNvSpPr>
          <p:nvPr>
            <p:ph idx="1"/>
          </p:nvPr>
        </p:nvSpPr>
        <p:spPr>
          <a:xfrm>
            <a:off x="838200" y="1825625"/>
            <a:ext cx="4595191" cy="4351338"/>
          </a:xfrm>
        </p:spPr>
        <p:txBody>
          <a:bodyPr>
            <a:normAutofit/>
          </a:bodyPr>
          <a:lstStyle/>
          <a:p>
            <a:r>
              <a:rPr lang="en-US" dirty="0" smtClean="0"/>
              <a:t>Hedge funds helps in decreasing the volatility of the stock market.</a:t>
            </a:r>
          </a:p>
          <a:p>
            <a:r>
              <a:rPr lang="en-US" dirty="0" smtClean="0"/>
              <a:t>Helps in decreasing the volatility of the US economy as well as the global economy.</a:t>
            </a:r>
          </a:p>
          <a:p>
            <a:r>
              <a:rPr lang="en-US" dirty="0" smtClean="0"/>
              <a:t>Derivatives are used by the banks.</a:t>
            </a:r>
          </a:p>
          <a:p>
            <a:r>
              <a:rPr lang="en-US" dirty="0" smtClean="0"/>
              <a:t>They help in hedging risks stemming from the movements of the interest rates as well as currency values.</a:t>
            </a:r>
          </a:p>
          <a:p>
            <a:r>
              <a:rPr lang="en-US" dirty="0" smtClean="0"/>
              <a:t>Influences the availability of credit by banks.</a:t>
            </a:r>
            <a:endParaRPr lang="en-US" dirty="0"/>
          </a:p>
        </p:txBody>
      </p:sp>
      <p:pic>
        <p:nvPicPr>
          <p:cNvPr id="4" name="Picture 3"/>
          <p:cNvPicPr>
            <a:picLocks noChangeAspect="1"/>
          </p:cNvPicPr>
          <p:nvPr/>
        </p:nvPicPr>
        <p:blipFill>
          <a:blip r:embed="rId3"/>
          <a:stretch>
            <a:fillRect/>
          </a:stretch>
        </p:blipFill>
        <p:spPr>
          <a:xfrm>
            <a:off x="5433390" y="1690687"/>
            <a:ext cx="5920409" cy="4486275"/>
          </a:xfrm>
          <a:prstGeom prst="rect">
            <a:avLst/>
          </a:prstGeom>
        </p:spPr>
      </p:pic>
    </p:spTree>
    <p:extLst>
      <p:ext uri="{BB962C8B-B14F-4D97-AF65-F5344CB8AC3E}">
        <p14:creationId xmlns:p14="http://schemas.microsoft.com/office/powerpoint/2010/main" val="1323232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 of the Foreign Exchange on both U.S. and Global Economies</a:t>
            </a:r>
            <a:endParaRPr lang="en-US" dirty="0"/>
          </a:p>
        </p:txBody>
      </p:sp>
      <p:sp>
        <p:nvSpPr>
          <p:cNvPr id="3" name="Content Placeholder 2"/>
          <p:cNvSpPr>
            <a:spLocks noGrp="1"/>
          </p:cNvSpPr>
          <p:nvPr>
            <p:ph idx="1"/>
          </p:nvPr>
        </p:nvSpPr>
        <p:spPr>
          <a:xfrm>
            <a:off x="838200" y="1825625"/>
            <a:ext cx="5125278" cy="4351338"/>
          </a:xfrm>
        </p:spPr>
        <p:txBody>
          <a:bodyPr>
            <a:normAutofit/>
          </a:bodyPr>
          <a:lstStyle/>
          <a:p>
            <a:r>
              <a:rPr lang="en-US" dirty="0" smtClean="0"/>
              <a:t>Foreign exchange markets are decentralized global market where currencies are sold and bought.</a:t>
            </a:r>
          </a:p>
          <a:p>
            <a:r>
              <a:rPr lang="en-US" dirty="0" smtClean="0"/>
              <a:t>Low exchange rates promotes domestic and international trade.</a:t>
            </a:r>
          </a:p>
          <a:p>
            <a:r>
              <a:rPr lang="en-US" dirty="0" smtClean="0"/>
              <a:t>Low exchange rate ensures goods or services are affordable.</a:t>
            </a:r>
          </a:p>
          <a:p>
            <a:r>
              <a:rPr lang="en-US" dirty="0" smtClean="0"/>
              <a:t>High exchange rates harms both domestic and international trade.</a:t>
            </a:r>
            <a:endParaRPr lang="en-US" dirty="0"/>
          </a:p>
        </p:txBody>
      </p:sp>
      <p:pic>
        <p:nvPicPr>
          <p:cNvPr id="4" name="Picture 3"/>
          <p:cNvPicPr>
            <a:picLocks noChangeAspect="1"/>
          </p:cNvPicPr>
          <p:nvPr/>
        </p:nvPicPr>
        <p:blipFill>
          <a:blip r:embed="rId3"/>
          <a:stretch>
            <a:fillRect/>
          </a:stretch>
        </p:blipFill>
        <p:spPr>
          <a:xfrm>
            <a:off x="5963478" y="1825625"/>
            <a:ext cx="5390322" cy="4351338"/>
          </a:xfrm>
          <a:prstGeom prst="rect">
            <a:avLst/>
          </a:prstGeom>
        </p:spPr>
      </p:pic>
    </p:spTree>
    <p:extLst>
      <p:ext uri="{BB962C8B-B14F-4D97-AF65-F5344CB8AC3E}">
        <p14:creationId xmlns:p14="http://schemas.microsoft.com/office/powerpoint/2010/main" val="3125001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Bailey, R. E. (2005). </a:t>
            </a:r>
            <a:r>
              <a:rPr lang="en-US" i="1" dirty="0"/>
              <a:t>The economics of financial markets</a:t>
            </a:r>
            <a:r>
              <a:rPr lang="en-US" dirty="0"/>
              <a:t>. </a:t>
            </a:r>
            <a:r>
              <a:rPr lang="en-US" dirty="0" err="1"/>
              <a:t>Cambrigde</a:t>
            </a:r>
            <a:r>
              <a:rPr lang="en-US" dirty="0"/>
              <a:t>: Cambridge University Press.</a:t>
            </a:r>
            <a:endParaRPr lang="en-US" dirty="0" smtClean="0"/>
          </a:p>
          <a:p>
            <a:r>
              <a:rPr lang="en-US" dirty="0" err="1" smtClean="0"/>
              <a:t>Bilan</a:t>
            </a:r>
            <a:r>
              <a:rPr lang="en-US" dirty="0"/>
              <a:t>, A., </a:t>
            </a:r>
            <a:r>
              <a:rPr lang="en-US" dirty="0" err="1"/>
              <a:t>Degryse</a:t>
            </a:r>
            <a:r>
              <a:rPr lang="en-US" dirty="0"/>
              <a:t>, H., </a:t>
            </a:r>
            <a:r>
              <a:rPr lang="en-US" dirty="0" err="1"/>
              <a:t>O'Flynn</a:t>
            </a:r>
            <a:r>
              <a:rPr lang="en-US" dirty="0"/>
              <a:t>, K., &amp; </a:t>
            </a:r>
            <a:r>
              <a:rPr lang="en-US" dirty="0" err="1"/>
              <a:t>Ongena</a:t>
            </a:r>
            <a:r>
              <a:rPr lang="en-US" dirty="0"/>
              <a:t>, S. (2019). </a:t>
            </a:r>
            <a:r>
              <a:rPr lang="en-US" i="1" dirty="0"/>
              <a:t>Banking and financial markets: How banks and financial technology are reshaping financial markets</a:t>
            </a:r>
            <a:r>
              <a:rPr lang="en-US" dirty="0" smtClean="0"/>
              <a:t>.</a:t>
            </a:r>
          </a:p>
          <a:p>
            <a:r>
              <a:rPr lang="en-US" dirty="0" err="1"/>
              <a:t>Kettell</a:t>
            </a:r>
            <a:r>
              <a:rPr lang="en-US" dirty="0"/>
              <a:t>, B. (2002). </a:t>
            </a:r>
            <a:r>
              <a:rPr lang="en-US" i="1" dirty="0"/>
              <a:t>Economics for financial markets</a:t>
            </a:r>
            <a:r>
              <a:rPr lang="en-US" dirty="0"/>
              <a:t>. Oxford: Butterworth-Heinemann</a:t>
            </a:r>
            <a:r>
              <a:rPr lang="en-US" dirty="0" smtClean="0"/>
              <a:t>.</a:t>
            </a:r>
          </a:p>
          <a:p>
            <a:endParaRPr lang="en-US" dirty="0"/>
          </a:p>
        </p:txBody>
      </p:sp>
    </p:spTree>
    <p:extLst>
      <p:ext uri="{BB962C8B-B14F-4D97-AF65-F5344CB8AC3E}">
        <p14:creationId xmlns:p14="http://schemas.microsoft.com/office/powerpoint/2010/main" val="50135921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695</TotalTime>
  <Words>1011</Words>
  <Application>Microsoft Office PowerPoint</Application>
  <PresentationFormat>Widescreen</PresentationFormat>
  <Paragraphs>70</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Trebuchet MS</vt:lpstr>
      <vt:lpstr>Wingdings</vt:lpstr>
      <vt:lpstr>Wingdings 3</vt:lpstr>
      <vt:lpstr>Facet</vt:lpstr>
      <vt:lpstr>Influence of Financial Markets on the U.S. Economy</vt:lpstr>
      <vt:lpstr>Overview </vt:lpstr>
      <vt:lpstr>Specialization in the Bonds Market</vt:lpstr>
      <vt:lpstr>Specialization in the Derivative and Foreign Exchange  Market</vt:lpstr>
      <vt:lpstr>Specialization of the Stock Markets</vt:lpstr>
      <vt:lpstr>Influence of Bonds to both the U.S. and Global Economies</vt:lpstr>
      <vt:lpstr>Influence of Stocks in the U.S. and Global Economies</vt:lpstr>
      <vt:lpstr>Influence of Derivatives Market to the U.S. and Global Economies</vt:lpstr>
      <vt:lpstr>Influence of the Foreign Exchange on both U.S. and Global Economies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Influence of Financial Markets on the U.S. Economy</dc:title>
  <dc:creator>Patrick</dc:creator>
  <cp:lastModifiedBy>TUSH</cp:lastModifiedBy>
  <cp:revision>71</cp:revision>
  <dcterms:created xsi:type="dcterms:W3CDTF">2021-01-20T10:18:48Z</dcterms:created>
  <dcterms:modified xsi:type="dcterms:W3CDTF">2021-01-21T00:27:27Z</dcterms:modified>
</cp:coreProperties>
</file>